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916" r:id="rId2"/>
    <p:sldId id="1945" r:id="rId3"/>
    <p:sldId id="1750" r:id="rId4"/>
    <p:sldId id="1938" r:id="rId5"/>
    <p:sldId id="1541" r:id="rId6"/>
    <p:sldId id="1574" r:id="rId7"/>
    <p:sldId id="1606" r:id="rId8"/>
    <p:sldId id="1543" r:id="rId9"/>
    <p:sldId id="1963" r:id="rId10"/>
    <p:sldId id="1661" r:id="rId11"/>
    <p:sldId id="1960" r:id="rId12"/>
    <p:sldId id="1952" r:id="rId13"/>
    <p:sldId id="1966" r:id="rId14"/>
    <p:sldId id="1961" r:id="rId15"/>
    <p:sldId id="1932" r:id="rId16"/>
    <p:sldId id="1954" r:id="rId17"/>
    <p:sldId id="1953" r:id="rId18"/>
    <p:sldId id="1811" r:id="rId19"/>
    <p:sldId id="1964" r:id="rId20"/>
    <p:sldId id="1930" r:id="rId21"/>
    <p:sldId id="1756" r:id="rId22"/>
    <p:sldId id="1967" r:id="rId23"/>
    <p:sldId id="1935" r:id="rId24"/>
    <p:sldId id="1931" r:id="rId25"/>
    <p:sldId id="1956" r:id="rId26"/>
    <p:sldId id="619" r:id="rId27"/>
    <p:sldId id="554" r:id="rId28"/>
    <p:sldId id="1941" r:id="rId29"/>
    <p:sldId id="1940" r:id="rId30"/>
    <p:sldId id="1942" r:id="rId31"/>
    <p:sldId id="1950" r:id="rId32"/>
    <p:sldId id="1947" r:id="rId33"/>
    <p:sldId id="1939" r:id="rId34"/>
    <p:sldId id="1859" r:id="rId35"/>
    <p:sldId id="1860" r:id="rId36"/>
    <p:sldId id="1861" r:id="rId37"/>
    <p:sldId id="1862" r:id="rId38"/>
    <p:sldId id="1863" r:id="rId39"/>
    <p:sldId id="1866" r:id="rId40"/>
    <p:sldId id="1867" r:id="rId41"/>
    <p:sldId id="1515" r:id="rId42"/>
    <p:sldId id="1869" r:id="rId43"/>
    <p:sldId id="1870" r:id="rId44"/>
    <p:sldId id="1871" r:id="rId45"/>
    <p:sldId id="1872" r:id="rId46"/>
    <p:sldId id="1534" r:id="rId47"/>
    <p:sldId id="1951" r:id="rId48"/>
    <p:sldId id="1949" r:id="rId49"/>
    <p:sldId id="1742" r:id="rId50"/>
    <p:sldId id="1558" r:id="rId51"/>
    <p:sldId id="1654" r:id="rId52"/>
    <p:sldId id="1700" r:id="rId53"/>
    <p:sldId id="1768" r:id="rId54"/>
    <p:sldId id="1766" r:id="rId55"/>
    <p:sldId id="1962" r:id="rId56"/>
    <p:sldId id="1959" r:id="rId57"/>
    <p:sldId id="1873" r:id="rId58"/>
    <p:sldId id="1498" r:id="rId59"/>
    <p:sldId id="1609" r:id="rId60"/>
    <p:sldId id="1648" r:id="rId61"/>
    <p:sldId id="1619" r:id="rId62"/>
    <p:sldId id="1936" r:id="rId63"/>
    <p:sldId id="1957" r:id="rId64"/>
    <p:sldId id="1958" r:id="rId65"/>
    <p:sldId id="1944" r:id="rId66"/>
    <p:sldId id="1651" r:id="rId67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102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27/8/2023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27/8/2023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585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647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0425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787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300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595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486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19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44.png"/><Relationship Id="rId4" Type="http://schemas.openxmlformats.org/officeDocument/2006/relationships/image" Target="../media/image51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1916667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855" y="2470666"/>
            <a:ext cx="5447145" cy="3244333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August 28, 2023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https://github.com/Rozen-Lab/msigs</a:t>
            </a:r>
          </a:p>
          <a:p>
            <a:pPr algn="l"/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B7A441-9D18-D30F-3E92-57D57B454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55" y="3886200"/>
            <a:ext cx="4069475" cy="8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143000"/>
            <a:ext cx="10565674" cy="5410200"/>
          </a:xfrm>
        </p:spPr>
        <p:txBody>
          <a:bodyPr/>
          <a:lstStyle/>
          <a:p>
            <a:r>
              <a:rPr lang="en-US" dirty="0"/>
              <a:t>Examine patterns of somatic mutations in a tumor to infer mutational exposures or processes that led to the mutations</a:t>
            </a:r>
          </a:p>
          <a:p>
            <a:r>
              <a:rPr lang="en-US" dirty="0"/>
              <a:t>There can be different types of mutation patterns</a:t>
            </a:r>
          </a:p>
          <a:p>
            <a:r>
              <a:rPr lang="en-US" altLang="zh-CN" dirty="0"/>
              <a:t>Today we will focus on </a:t>
            </a:r>
            <a:r>
              <a:rPr lang="en-US" dirty="0"/>
              <a:t>single-base mutations in the context of preceding and following bases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89884" y="4686301"/>
              <a:ext cx="3498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86400" y="5105400"/>
              <a:ext cx="4953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A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C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  <a:r>
                <a:rPr lang="en-US" sz="2100" dirty="0"/>
                <a:t>A </a:t>
              </a:r>
            </a:p>
            <a:p>
              <a:r>
                <a:rPr lang="en-US" sz="2100" dirty="0"/>
                <a:t>Useful information in neighboring bases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F66FCD-B4CA-3AFF-82B9-01FFBAD16A38}"/>
              </a:ext>
            </a:extLst>
          </p:cNvPr>
          <p:cNvSpPr/>
          <p:nvPr/>
        </p:nvSpPr>
        <p:spPr>
          <a:xfrm>
            <a:off x="4867443" y="4986882"/>
            <a:ext cx="3486150" cy="11514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0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89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52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2639725"/>
            <a:chOff x="2514600" y="2299516"/>
            <a:chExt cx="3943350" cy="22154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369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1,960 C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T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T</a:t>
              </a:r>
              <a:r>
                <a:rPr lang="en-US" sz="2000" b="1" dirty="0"/>
                <a:t>T</a:t>
              </a:r>
              <a:r>
                <a:rPr lang="en-US" sz="2000" dirty="0"/>
                <a:t>A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405939"/>
            <a:chOff x="1143650" y="1388493"/>
            <a:chExt cx="4544724" cy="11799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33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~ 630 C</a:t>
              </a:r>
              <a:r>
                <a:rPr lang="en-US" sz="2000" b="1" dirty="0"/>
                <a:t>T</a:t>
              </a:r>
              <a:r>
                <a:rPr lang="en-US" sz="2000" dirty="0"/>
                <a:t>G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9060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 mutational processes</a:t>
            </a:r>
            <a:endParaRPr lang="en-US" sz="4000" b="1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476A-B35B-1C58-66F6-53E7230A772C}"/>
              </a:ext>
            </a:extLst>
          </p:cNvPr>
          <p:cNvSpPr/>
          <p:nvPr/>
        </p:nvSpPr>
        <p:spPr>
          <a:xfrm>
            <a:off x="7467600" y="3124200"/>
            <a:ext cx="3124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906000" cy="1457966"/>
          </a:xfrm>
        </p:spPr>
        <p:txBody>
          <a:bodyPr/>
          <a:lstStyle/>
          <a:p>
            <a:pPr algn="l">
              <a:spcAft>
                <a:spcPts val="1200"/>
              </a:spcAft>
            </a:pPr>
            <a:r>
              <a:rPr lang="en-US" sz="3200" dirty="0"/>
              <a:t>Each mutational process has its own mutational signature</a:t>
            </a:r>
            <a:br>
              <a:rPr lang="en-US" sz="3200" dirty="0"/>
            </a:br>
            <a:r>
              <a:rPr lang="en-US" sz="3200" dirty="0"/>
              <a:t>Therefore, a mutational spectrum is the sum of mutations due to several </a:t>
            </a:r>
            <a:r>
              <a:rPr lang="en-US" sz="32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476A-B35B-1C58-66F6-53E7230A772C}"/>
              </a:ext>
            </a:extLst>
          </p:cNvPr>
          <p:cNvSpPr/>
          <p:nvPr/>
        </p:nvSpPr>
        <p:spPr>
          <a:xfrm>
            <a:off x="7467600" y="3124200"/>
            <a:ext cx="3124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6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448800" cy="2163763"/>
          </a:xfrm>
        </p:spPr>
        <p:txBody>
          <a:bodyPr/>
          <a:lstStyle/>
          <a:p>
            <a:pPr algn="l"/>
            <a:r>
              <a:rPr lang="en-US" sz="3600" dirty="0"/>
              <a:t>We used computational data mining techniques to analyze mutations from 23,000 tumors to generate a “reference set” of approximately 50 mutational signatures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30475"/>
            <a:ext cx="10972800" cy="40528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600" dirty="0"/>
              <a:t>Reference set of signatures mined from 23,000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0345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448800" cy="1401763"/>
          </a:xfrm>
        </p:spPr>
        <p:txBody>
          <a:bodyPr/>
          <a:lstStyle/>
          <a:p>
            <a:pPr algn="l"/>
            <a:r>
              <a:rPr lang="en-US" sz="3600" dirty="0"/>
              <a:t>It is very useful to have reference set of mutational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45" y="1828800"/>
            <a:ext cx="10972800" cy="4052888"/>
          </a:xfrm>
        </p:spPr>
        <p:txBody>
          <a:bodyPr/>
          <a:lstStyle/>
          <a:p>
            <a:r>
              <a:rPr lang="en-US" dirty="0"/>
              <a:t>Paper cited &gt; 2,000 times since 2020</a:t>
            </a:r>
          </a:p>
          <a:p>
            <a:r>
              <a:rPr lang="en-US" dirty="0"/>
              <a:t>Many signatures are supported by experiments (for example by exposing cultured cells to mutagens)</a:t>
            </a:r>
          </a:p>
          <a:p>
            <a:r>
              <a:rPr lang="en-US" dirty="0"/>
              <a:t>Others are supported by association with known exposures</a:t>
            </a:r>
          </a:p>
          <a:p>
            <a:r>
              <a:rPr lang="en-US" dirty="0"/>
              <a:t>Updated reference set (maintained by Ludmil Alexandrov) is at COSMIC https://cancer.sanger.ac.uk/signatures/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5554597" y="5238798"/>
            <a:ext cx="208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1C232E-4A89-2B67-3AE5-EA34910A8521}"/>
              </a:ext>
            </a:extLst>
          </p:cNvPr>
          <p:cNvCxnSpPr/>
          <p:nvPr/>
        </p:nvCxnSpPr>
        <p:spPr>
          <a:xfrm>
            <a:off x="6771378" y="5448250"/>
            <a:ext cx="736271" cy="434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531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01686" y="392874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36713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E1BD21-643E-E770-9D05-FD2B2760BB27}"/>
              </a:ext>
            </a:extLst>
          </p:cNvPr>
          <p:cNvCxnSpPr>
            <a:cxnSpLocks/>
          </p:cNvCxnSpPr>
          <p:nvPr/>
        </p:nvCxnSpPr>
        <p:spPr>
          <a:xfrm>
            <a:off x="6958983" y="5491669"/>
            <a:ext cx="736271" cy="434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28">
            <a:extLst>
              <a:ext uri="{FF2B5EF4-FFF2-40B4-BE49-F238E27FC236}">
                <a16:creationId xmlns:a16="http://schemas.microsoft.com/office/drawing/2014/main" id="{D727EF57-F937-4BF1-7543-CA1A4E43CBB4}"/>
              </a:ext>
            </a:extLst>
          </p:cNvPr>
          <p:cNvSpPr txBox="1"/>
          <p:nvPr/>
        </p:nvSpPr>
        <p:spPr>
          <a:xfrm>
            <a:off x="5742202" y="5324153"/>
            <a:ext cx="1216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  <a:endParaRPr lang="zh-TW" altLang="en-US" b="1" dirty="0"/>
          </a:p>
        </p:txBody>
      </p:sp>
      <p:sp>
        <p:nvSpPr>
          <p:cNvPr id="25" name="文字方塊 28">
            <a:extLst>
              <a:ext uri="{FF2B5EF4-FFF2-40B4-BE49-F238E27FC236}">
                <a16:creationId xmlns:a16="http://schemas.microsoft.com/office/drawing/2014/main" id="{C8B6A2A3-A8F8-4DFD-1F93-338E2C449D2A}"/>
              </a:ext>
            </a:extLst>
          </p:cNvPr>
          <p:cNvSpPr txBox="1"/>
          <p:nvPr/>
        </p:nvSpPr>
        <p:spPr>
          <a:xfrm>
            <a:off x="290740" y="2581281"/>
            <a:ext cx="134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  <a:endParaRPr lang="zh-TW" alt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BEF35C-EE54-8199-D197-759A14E3A017}"/>
              </a:ext>
            </a:extLst>
          </p:cNvPr>
          <p:cNvCxnSpPr>
            <a:cxnSpLocks/>
          </p:cNvCxnSpPr>
          <p:nvPr/>
        </p:nvCxnSpPr>
        <p:spPr>
          <a:xfrm>
            <a:off x="1520526" y="2840110"/>
            <a:ext cx="705998" cy="120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90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Causes of increasing incidence are unclear (cooking fumes, air pollution, hereditary factors…?)</a:t>
            </a:r>
          </a:p>
          <a:p>
            <a:r>
              <a:rPr lang="en-US" altLang="zh-TW" dirty="0"/>
              <a:t>Oncogenic mutations found in 70% to 90% of lung adenocarcinomas in non-smokers </a:t>
            </a:r>
          </a:p>
          <a:p>
            <a:r>
              <a:rPr lang="en-US" altLang="zh-TW" dirty="0"/>
              <a:t>This is an “oncogene-driven disease”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7D4913-3FD7-2107-72FA-A70AD78F1839}"/>
              </a:ext>
            </a:extLst>
          </p:cNvPr>
          <p:cNvSpPr/>
          <p:nvPr/>
        </p:nvSpPr>
        <p:spPr>
          <a:xfrm>
            <a:off x="0" y="3863182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67765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000" dirty="0"/>
              <a:t>Non-Smoking-Related Oncogenes “</a:t>
            </a:r>
            <a:r>
              <a:rPr lang="en-US" altLang="zh-TW" sz="3000" b="1" dirty="0"/>
              <a:t>NSRO</a:t>
            </a:r>
            <a:r>
              <a:rPr lang="en-US" altLang="zh-TW" sz="3000" dirty="0"/>
              <a:t>s”: oncogenes more frequently mutated in non-smokers</a:t>
            </a:r>
            <a:endParaRPr lang="zh-TW" altLang="en-US" sz="3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27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389638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Definition of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838199" y="1135344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Relative prevalence of oncogene mutations in non-small-cell lung cancers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70918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53846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8717738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10363200" y="5791200"/>
            <a:ext cx="3980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0101A790-D31D-42C6-0486-4B371096E489}"/>
              </a:ext>
            </a:extLst>
          </p:cNvPr>
          <p:cNvSpPr/>
          <p:nvPr/>
        </p:nvSpPr>
        <p:spPr>
          <a:xfrm>
            <a:off x="3048000" y="6248400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Log2 of relative prevalence in non-smokers versus smokers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25358-F8E6-5FA9-815F-5FAC2B0F316F}"/>
              </a:ext>
            </a:extLst>
          </p:cNvPr>
          <p:cNvSpPr/>
          <p:nvPr/>
        </p:nvSpPr>
        <p:spPr>
          <a:xfrm>
            <a:off x="381000" y="3596889"/>
            <a:ext cx="1676400" cy="277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1" y="1734933"/>
            <a:ext cx="8324089" cy="3755160"/>
          </a:xfrm>
        </p:spPr>
        <p:txBody>
          <a:bodyPr/>
          <a:lstStyle/>
          <a:p>
            <a:r>
              <a:rPr lang="en-US" sz="2800" dirty="0"/>
              <a:t>To investigate this common group of tumors…</a:t>
            </a:r>
          </a:p>
          <a:p>
            <a:r>
              <a:rPr lang="en-US" sz="2800" dirty="0"/>
              <a:t>We did whole-exome sequencing and categorized the NSCLC tumors as</a:t>
            </a:r>
          </a:p>
          <a:p>
            <a:r>
              <a:rPr lang="en-US" sz="2800" dirty="0"/>
              <a:t>NSRO-driven in non-smokers (25 tumors)</a:t>
            </a:r>
          </a:p>
          <a:p>
            <a:r>
              <a:rPr lang="en-US" sz="2800" dirty="0"/>
              <a:t>NSRO-driven in smokers (12 tumors)</a:t>
            </a:r>
          </a:p>
          <a:p>
            <a:r>
              <a:rPr lang="en-US" sz="2800" dirty="0"/>
              <a:t>“Typical smoking” (non-NSRO-driven in smokers, 11 tumors)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232233" y="1504747"/>
            <a:ext cx="3899327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0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93EC9-3B02-0C5E-AE6D-65B72317D16E}"/>
              </a:ext>
            </a:extLst>
          </p:cNvPr>
          <p:cNvSpPr/>
          <p:nvPr/>
        </p:nvSpPr>
        <p:spPr>
          <a:xfrm flipH="1">
            <a:off x="6324602" y="2165209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mutational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Unanswered 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122306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pPr lvl="1"/>
            <a:r>
              <a:rPr lang="en-US" dirty="0"/>
              <a:t>(Cell of origin escapes tobacco mutations)</a:t>
            </a:r>
          </a:p>
          <a:p>
            <a:r>
              <a:rPr lang="en-US" dirty="0"/>
              <a:t>Selection against tobacco-mutated cells?</a:t>
            </a:r>
          </a:p>
          <a:p>
            <a:pPr lvl="1"/>
            <a:r>
              <a:rPr lang="en-US" dirty="0"/>
              <a:t>(Once a cell has an oncogenic mutation in an NSRO, tobacco mutations make the cell less fit as a cancer cell)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in Taiwan and in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pic>
        <p:nvPicPr>
          <p:cNvPr id="6" name="Picture 6" descr="Profile photo of Song Ling Poon Ph.D., BCMAS">
            <a:extLst>
              <a:ext uri="{FF2B5EF4-FFF2-40B4-BE49-F238E27FC236}">
                <a16:creationId xmlns:a16="http://schemas.microsoft.com/office/drawing/2014/main" id="{C1EC8A46-1231-68C8-20B0-4942C3D00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8987692" y="1809953"/>
            <a:ext cx="1543670" cy="19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F9D12-2BD5-AC0F-CE9A-41F9D1B43A74}"/>
              </a:ext>
            </a:extLst>
          </p:cNvPr>
          <p:cNvSpPr txBox="1"/>
          <p:nvPr/>
        </p:nvSpPr>
        <p:spPr>
          <a:xfrm>
            <a:off x="10811297" y="256107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Songling</a:t>
            </a:r>
            <a:endParaRPr lang="en-US" dirty="0"/>
          </a:p>
          <a:p>
            <a:r>
              <a:rPr lang="en-US" dirty="0"/>
              <a:t>Poon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2179" r="27796" b="24830"/>
          <a:stretch/>
        </p:blipFill>
        <p:spPr bwMode="auto">
          <a:xfrm>
            <a:off x="1981200" y="1420586"/>
            <a:ext cx="7086600" cy="53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908783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2017</a:t>
            </a:r>
            <a:r>
              <a:rPr lang="zh-CN" altLang="en-US" sz="3600" dirty="0"/>
              <a:t>：</a:t>
            </a:r>
            <a:r>
              <a:rPr lang="en-US" sz="3600" dirty="0"/>
              <a:t>Taiwan a known hotspot for AA exposure</a:t>
            </a:r>
            <a:br>
              <a:rPr lang="en-US" sz="3600" dirty="0"/>
            </a:br>
            <a:r>
              <a:rPr lang="en-US" sz="3600" dirty="0"/>
              <a:t>AA in liver cancer there not studied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03438" y="4081461"/>
            <a:ext cx="43336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  <a:p>
            <a:r>
              <a:rPr lang="en-US" dirty="0"/>
              <a:t>Chen et al, 2012 10.1073/pnas.1119920109 </a:t>
            </a:r>
          </a:p>
          <a:p>
            <a:r>
              <a:rPr lang="en-US" dirty="0"/>
              <a:t>Poon et al. and Hoang et al. ,</a:t>
            </a:r>
          </a:p>
          <a:p>
            <a:r>
              <a:rPr lang="en-US" dirty="0"/>
              <a:t>     Science Translational Medicine, 2013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8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</a:t>
            </a:r>
          </a:p>
          <a:p>
            <a:pPr lvl="1"/>
            <a:r>
              <a:rPr lang="en-US" dirty="0"/>
              <a:t>Was it always herbal medicine from Chinese medicine clinics? </a:t>
            </a:r>
          </a:p>
          <a:p>
            <a:pPr lvl="1"/>
            <a:r>
              <a:rPr lang="en-US" dirty="0"/>
              <a:t>Which herbs?</a:t>
            </a:r>
          </a:p>
          <a:p>
            <a:pPr lvl="1"/>
            <a:r>
              <a:rPr lang="en-US" dirty="0"/>
              <a:t> How prepared? </a:t>
            </a:r>
          </a:p>
          <a:p>
            <a:pPr lvl="1"/>
            <a:r>
              <a:rPr lang="en-US" dirty="0"/>
              <a:t>Are current restrictions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further study and prevention are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</a:t>
            </a:r>
          </a:p>
          <a:p>
            <a:pPr lvl="1"/>
            <a:r>
              <a:rPr lang="en-US" sz="2400" dirty="0"/>
              <a:t>Widespread mutagenesis by AA in multiple cancer types, especially liver cancer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36" y="136525"/>
            <a:ext cx="7813964" cy="153987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A quick review on </a:t>
            </a:r>
            <a:r>
              <a:rPr lang="en-US" sz="4000" u="sng" dirty="0"/>
              <a:t>somatic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676400"/>
            <a:ext cx="10820400" cy="3597044"/>
          </a:xfrm>
        </p:spPr>
        <p:txBody>
          <a:bodyPr>
            <a:normAutofit/>
          </a:bodyPr>
          <a:lstStyle/>
          <a:p>
            <a:r>
              <a:rPr lang="en-US" dirty="0"/>
              <a:t>Every time our cells divide, mutations arise</a:t>
            </a:r>
          </a:p>
          <a:p>
            <a:r>
              <a:rPr lang="en-US" dirty="0"/>
              <a:t>Mutations not present in the fertilized egg are </a:t>
            </a:r>
            <a:r>
              <a:rPr lang="en-US" b="1" dirty="0"/>
              <a:t>somatic mutations</a:t>
            </a:r>
          </a:p>
          <a:p>
            <a:r>
              <a:rPr lang="en-US" dirty="0"/>
              <a:t>We will focus on somatic mutations</a:t>
            </a:r>
          </a:p>
          <a:p>
            <a:r>
              <a:rPr lang="en-US" dirty="0"/>
              <a:t>Cancers have many somatic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2A6-A05A-452C-9812-26D128944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7FBF20F-6D09-D6CB-3360-D281320190AB}"/>
              </a:ext>
            </a:extLst>
          </p:cNvPr>
          <p:cNvSpPr txBox="1">
            <a:spLocks/>
          </p:cNvSpPr>
          <p:nvPr/>
        </p:nvSpPr>
        <p:spPr bwMode="auto">
          <a:xfrm>
            <a:off x="8856679" y="1779891"/>
            <a:ext cx="3061176" cy="347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Pan Cancer Analysis of Whole Genomes (PCAWG)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Many, including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Ludmil Alexandrov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Mike Stratton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 Ni Huang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/>
              <a:t>Jaegil</a:t>
            </a:r>
            <a:r>
              <a:rPr lang="en-US" sz="2200" dirty="0"/>
              <a:t> Kim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Gaddy Getz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6372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981200"/>
            <a:ext cx="2956816" cy="3703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57BA-C870-455E-1F5F-89EDE1D639CF}"/>
              </a:ext>
            </a:extLst>
          </p:cNvPr>
          <p:cNvSpPr txBox="1"/>
          <p:nvPr/>
        </p:nvSpPr>
        <p:spPr>
          <a:xfrm>
            <a:off x="4069071" y="406479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at</a:t>
            </a:r>
          </a:p>
          <a:p>
            <a:r>
              <a:rPr lang="en-US" sz="2400" dirty="0"/>
              <a:t>https://github.com/Rozen-Lab/msigs</a:t>
            </a:r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CCF22-4A61-709C-3AE0-1987255F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473B901-EDF4-12C5-05AE-FDE765E55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6" r="5817" b="1858"/>
          <a:stretch/>
        </p:blipFill>
        <p:spPr bwMode="auto">
          <a:xfrm>
            <a:off x="4857321" y="304800"/>
            <a:ext cx="5171869" cy="6416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4D88B-D729-A0C6-E782-D24BECDCFE97}"/>
              </a:ext>
            </a:extLst>
          </p:cNvPr>
          <p:cNvSpPr txBox="1"/>
          <p:nvPr/>
        </p:nvSpPr>
        <p:spPr>
          <a:xfrm>
            <a:off x="228600" y="304800"/>
            <a:ext cx="4495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“Banned”?</a:t>
            </a:r>
          </a:p>
          <a:p>
            <a:endParaRPr lang="en-US" sz="2400" dirty="0">
              <a:effectLst/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results of a search for ma </a:t>
            </a:r>
            <a:r>
              <a:rPr lang="en-US" sz="24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dou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ling (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Aristolochia contorta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sz="24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A. debilis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on a popular Mainland shopping web site on 9 July 2021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lower left), roots of the same species (known as 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青木香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), and above-ground parts (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天仙藤，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row, third from left), and seedlings (top row, second from left)</a:t>
            </a:r>
            <a:endParaRPr lang="en-US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44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D53B-6082-99DF-0B68-52FBF73D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 dirty="0"/>
              <a:t>“Banned”?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CE004-50C2-3E8C-2384-43EE2F3F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C0B9B-7EB3-14A5-75C2-DDE9CBE30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71" y="1447800"/>
            <a:ext cx="4595258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70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1996987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2778C-4CBC-BD1F-34FF-BCD4E8067627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390374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286000" y="3124200"/>
            <a:ext cx="609600" cy="2362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6711685" y="1899543"/>
            <a:ext cx="891871" cy="37970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F687-A156-C84B-E779-55802114593F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3725538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667000" y="4267200"/>
            <a:ext cx="609600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8001000" y="4648199"/>
            <a:ext cx="533400" cy="10483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6BDB8-1ECB-3850-5D72-BEE66C6BF0E9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563744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54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29643"/>
            <a:chOff x="2895600" y="2090057"/>
            <a:chExt cx="6777991" cy="312964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9A1AC-F227-4DD1-BDB1-067C23E2E0EF}"/>
              </a:ext>
            </a:extLst>
          </p:cNvPr>
          <p:cNvGrpSpPr/>
          <p:nvPr/>
        </p:nvGrpSpPr>
        <p:grpSpPr>
          <a:xfrm>
            <a:off x="1524001" y="762000"/>
            <a:ext cx="8039099" cy="1474763"/>
            <a:chOff x="1524001" y="762000"/>
            <a:chExt cx="8039099" cy="1474763"/>
          </a:xfrm>
        </p:grpSpPr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7089B540-4236-466D-AA2D-4877D69F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762000"/>
              <a:ext cx="6542313" cy="147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detect somatic mutations by DNA sequencing normal cells </a:t>
              </a:r>
              <a:r>
                <a:rPr lang="en-GB" altLang="en-US" sz="2800" dirty="0">
                  <a:solidFill>
                    <a:schemeClr val="bg1"/>
                  </a:solidFill>
                </a:rPr>
                <a:t>and tumour cells</a:t>
              </a:r>
            </a:p>
            <a:p>
              <a:endParaRPr lang="en-GB" alt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0ED33E-85F4-45B8-8957-BABDC84B5930}"/>
                </a:ext>
              </a:extLst>
            </p:cNvPr>
            <p:cNvSpPr txBox="1"/>
            <p:nvPr/>
          </p:nvSpPr>
          <p:spPr>
            <a:xfrm>
              <a:off x="6896100" y="117132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and tumor cells</a:t>
              </a:r>
              <a:endParaRPr lang="en-S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54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10593"/>
            <a:chOff x="2895600" y="2090057"/>
            <a:chExt cx="6777991" cy="311059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51945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85878" y="4686301"/>
              <a:ext cx="3506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 </a:t>
              </a:r>
              <a:r>
                <a:rPr lang="en-US" sz="2100" b="1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86400" y="5105400"/>
              <a:ext cx="4953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A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C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  <a:r>
                <a:rPr lang="en-US" sz="2100" dirty="0"/>
                <a:t>A </a:t>
              </a:r>
            </a:p>
            <a:p>
              <a:r>
                <a:rPr lang="en-US" sz="2100" dirty="0"/>
                <a:t>Useful information in neighboring bases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94320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56035</TotalTime>
  <Words>3239</Words>
  <Application>Microsoft Office PowerPoint</Application>
  <PresentationFormat>Widescreen</PresentationFormat>
  <Paragraphs>604</Paragraphs>
  <Slides>66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Office Theme</vt:lpstr>
      <vt:lpstr>What can mutational signatures tell us about the causes of cancer?</vt:lpstr>
      <vt:lpstr>Thank you for sponsoring my visit</vt:lpstr>
      <vt:lpstr>Outline</vt:lpstr>
      <vt:lpstr>Outline</vt:lpstr>
      <vt:lpstr>A quick review on somatic mutations</vt:lpstr>
      <vt:lpstr>PowerPoint Presentation</vt:lpstr>
      <vt:lpstr>PowerPoint Presentation</vt:lpstr>
      <vt:lpstr>PowerPoint Presentation</vt:lpstr>
      <vt:lpstr>PowerPoint Presentation</vt:lpstr>
      <vt:lpstr>Concept of “mutational signature”</vt:lpstr>
      <vt:lpstr>PowerPoint Presentation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processes</vt:lpstr>
      <vt:lpstr>Each mutational process has its own mutational signature Therefore, a mutational spectrum is the sum of mutations due to several mutational signatures</vt:lpstr>
      <vt:lpstr>We used computational data mining techniques to analyze mutations from 23,000 tumors to generate a “reference set” of approximately 50 mutational signatures</vt:lpstr>
      <vt:lpstr>Reference set of signatures mined from 23,000 tumors</vt:lpstr>
      <vt:lpstr>It is very useful to have reference set of mutational signatures</vt:lpstr>
      <vt:lpstr>Outline</vt:lpstr>
      <vt:lpstr>Context: Lung cancer in non-smokers in Taiwan (and East Asia in general) is increasing</vt:lpstr>
      <vt:lpstr>Context: Lung cancer in non-smokers in Taiwan (and East Asia in general) is increasing</vt:lpstr>
      <vt:lpstr>Lung cancer in East-Asian non-smokers</vt:lpstr>
      <vt:lpstr>Non-Smoking-Related Oncogenes “NSROs”: oncogenes more frequently mutated in non-smokers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mutational spectra</vt:lpstr>
      <vt:lpstr>Unanswered questions about NSRO-driven lung cancer in smokers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2013: AA mutational signature in upper tract urothelial cancer in Taiwan and in cell lines</vt:lpstr>
      <vt:lpstr>2016: AA mutational signature in multiple tumor types</vt:lpstr>
      <vt:lpstr>2017：Taiwan a known hotspot for AA exposure AA in liver cancer there not studied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AA conclusions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2013 Excess upper tract urothelial cancer versus bladder cancer in Taiwan presumably caused by AA</vt:lpstr>
      <vt:lpstr>2010:  AA-containing herbs cause kidney disease in Taiwan</vt:lpstr>
      <vt:lpstr>PowerPoint Presentation</vt:lpstr>
      <vt:lpstr>“Banned”?</vt:lpstr>
      <vt:lpstr>AA is not only an East Asian problem</vt:lpstr>
      <vt:lpstr>Aristolochic acid (AA) occurs naturally in plants widely used as herbal medicine</vt:lpstr>
      <vt:lpstr>PowerPoint Presentation</vt:lpstr>
      <vt:lpstr>Variable and diverse AA content</vt:lpstr>
      <vt:lpstr>Variable and diverse AA content</vt:lpstr>
      <vt:lpstr>Prevalence of mutations involving oncogenes in East Asian lung adenocarcinomas </vt:lpstr>
      <vt:lpstr>Prevalence of mutations involving oncogenes in East Asian lung adenocarcinomas </vt:lpstr>
      <vt:lpstr>Prevalence of mutations involving oncogenes in East Asian lung adenocarcinomas </vt:lpstr>
      <vt:lpstr>Suggestive evidence that smoking still plays a role in NSRO-driven cancers in smokers 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2386</cp:revision>
  <cp:lastPrinted>2021-12-02T08:41:27Z</cp:lastPrinted>
  <dcterms:created xsi:type="dcterms:W3CDTF">2006-08-16T00:00:00Z</dcterms:created>
  <dcterms:modified xsi:type="dcterms:W3CDTF">2023-08-27T07:25:36Z</dcterms:modified>
</cp:coreProperties>
</file>